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57" r:id="rId11"/>
    <p:sldId id="267" r:id="rId12"/>
    <p:sldId id="268" r:id="rId13"/>
    <p:sldId id="269" r:id="rId14"/>
    <p:sldId id="270" r:id="rId15"/>
    <p:sldId id="27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4340F-9BE4-4C6F-BC7D-255DE1345A52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60C94-1610-48BD-9E5B-819F49615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7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1203E59-B840-4CD4-9D62-DABD202846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sldNum="0" hdr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24744"/>
            <a:ext cx="6777318" cy="2499031"/>
          </a:xfrm>
        </p:spPr>
        <p:txBody>
          <a:bodyPr/>
          <a:lstStyle/>
          <a:p>
            <a:r>
              <a:rPr lang="ru-RU" sz="3600" dirty="0">
                <a:effectLst/>
              </a:rPr>
              <a:t>Система анализа 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лирического  произведения в рамках школьной программы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789040"/>
            <a:ext cx="3776464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effectLst/>
              </a:rPr>
              <a:t>Дружинина Вера Валерьяновна,</a:t>
            </a:r>
          </a:p>
          <a:p>
            <a:r>
              <a:rPr lang="ru-RU" dirty="0">
                <a:effectLst/>
              </a:rPr>
              <a:t>учитель русского языка и литературы</a:t>
            </a:r>
          </a:p>
          <a:p>
            <a:r>
              <a:rPr lang="ru-RU" dirty="0">
                <a:effectLst/>
              </a:rPr>
              <a:t>МБОУ – </a:t>
            </a:r>
            <a:r>
              <a:rPr lang="ru-RU" dirty="0" err="1">
                <a:effectLst/>
              </a:rPr>
              <a:t>Питлярская</a:t>
            </a:r>
            <a:r>
              <a:rPr lang="ru-RU" dirty="0">
                <a:effectLst/>
              </a:rPr>
              <a:t> СОШ «ОЦ</a:t>
            </a:r>
            <a:r>
              <a:rPr lang="ru-RU" dirty="0" smtClean="0">
                <a:effectLst/>
              </a:rPr>
              <a:t>»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61048"/>
            <a:ext cx="2704349" cy="2436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9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22501"/>
            <a:ext cx="7745505" cy="3877815"/>
          </a:xfrm>
        </p:spPr>
        <p:txBody>
          <a:bodyPr/>
          <a:lstStyle/>
          <a:p>
            <a:pPr algn="just"/>
            <a:r>
              <a:rPr lang="ru-RU" sz="2800" b="0" i="1" dirty="0" smtClean="0">
                <a:solidFill>
                  <a:srgbClr val="000000"/>
                </a:solidFill>
                <a:effectLst/>
                <a:latin typeface="Georgia"/>
              </a:rPr>
              <a:t>- О чем твои стихи? - Не знаю, брат.</a:t>
            </a:r>
            <a:br>
              <a:rPr lang="ru-RU" sz="2800" b="0" i="1" dirty="0" smtClean="0">
                <a:solidFill>
                  <a:srgbClr val="000000"/>
                </a:solidFill>
                <a:effectLst/>
                <a:latin typeface="Georgia"/>
              </a:rPr>
            </a:br>
            <a:r>
              <a:rPr lang="ru-RU" sz="2800" b="0" i="1" dirty="0" smtClean="0">
                <a:solidFill>
                  <a:srgbClr val="000000"/>
                </a:solidFill>
                <a:effectLst/>
                <a:latin typeface="Georgia"/>
              </a:rPr>
              <a:t>Ты их прочти, коли придет охота.</a:t>
            </a:r>
            <a:br>
              <a:rPr lang="ru-RU" sz="2800" b="0" i="1" dirty="0" smtClean="0">
                <a:solidFill>
                  <a:srgbClr val="000000"/>
                </a:solidFill>
                <a:effectLst/>
                <a:latin typeface="Georgia"/>
              </a:rPr>
            </a:br>
            <a:r>
              <a:rPr lang="ru-RU" sz="2800" b="0" i="1" dirty="0" smtClean="0">
                <a:solidFill>
                  <a:srgbClr val="000000"/>
                </a:solidFill>
                <a:effectLst/>
                <a:latin typeface="Georgia"/>
              </a:rPr>
              <a:t>Стихи живые сами говорят,</a:t>
            </a:r>
            <a:br>
              <a:rPr lang="ru-RU" sz="2800" b="0" i="1" dirty="0" smtClean="0">
                <a:solidFill>
                  <a:srgbClr val="000000"/>
                </a:solidFill>
                <a:effectLst/>
                <a:latin typeface="Georgia"/>
              </a:rPr>
            </a:br>
            <a:r>
              <a:rPr lang="ru-RU" sz="2800" b="0" i="1" dirty="0" smtClean="0">
                <a:solidFill>
                  <a:srgbClr val="000000"/>
                </a:solidFill>
                <a:effectLst/>
                <a:latin typeface="Georgia"/>
              </a:rPr>
              <a:t>И не о чем-то говорят, а что-то.</a:t>
            </a:r>
          </a:p>
          <a:p>
            <a:pPr algn="r"/>
            <a:r>
              <a:rPr lang="ru-RU" i="0" dirty="0" smtClean="0">
                <a:solidFill>
                  <a:srgbClr val="000000"/>
                </a:solidFill>
                <a:effectLst/>
                <a:latin typeface="Georgia"/>
              </a:rPr>
              <a:t> С. Маршак</a:t>
            </a:r>
          </a:p>
          <a:p>
            <a:pPr algn="just"/>
            <a:endParaRPr lang="ru-RU" b="0" i="0" dirty="0" smtClean="0">
              <a:solidFill>
                <a:srgbClr val="000000"/>
              </a:solidFill>
              <a:effectLst/>
              <a:latin typeface="Georgia"/>
            </a:endParaRPr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61408"/>
            <a:ext cx="2635518" cy="22282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1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3"/>
            <a:ext cx="8424935" cy="420933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 </a:t>
            </a:r>
            <a:endParaRPr lang="ru-RU" sz="2000" dirty="0"/>
          </a:p>
          <a:p>
            <a:pPr lvl="1"/>
            <a:r>
              <a:rPr lang="ru-RU" sz="2400" dirty="0"/>
              <a:t>Прочти стихотворение про себя.</a:t>
            </a:r>
            <a:endParaRPr lang="ru-RU" sz="2000" dirty="0"/>
          </a:p>
          <a:p>
            <a:pPr lvl="1"/>
            <a:r>
              <a:rPr lang="ru-RU" sz="2400" dirty="0"/>
              <a:t>Выясни значение непонятных слов и выражений (словарь, помощь соседа или учителя).</a:t>
            </a:r>
            <a:endParaRPr lang="ru-RU" sz="2000" dirty="0"/>
          </a:p>
          <a:p>
            <a:pPr lvl="1"/>
            <a:r>
              <a:rPr lang="ru-RU" sz="2400" dirty="0"/>
              <a:t>О чём пишет автор (тема)? </a:t>
            </a:r>
            <a:endParaRPr lang="ru-RU" sz="2000" dirty="0"/>
          </a:p>
          <a:p>
            <a:pPr lvl="1"/>
            <a:r>
              <a:rPr lang="ru-RU" sz="2400" dirty="0"/>
              <a:t>Как построено стихотворение ( композиция)? Сколько строф, какая рифма, есть ли </a:t>
            </a:r>
            <a:r>
              <a:rPr lang="ru-RU" sz="2400" dirty="0" smtClean="0"/>
              <a:t>ритм?</a:t>
            </a:r>
            <a:endParaRPr lang="ru-RU" sz="2000" dirty="0"/>
          </a:p>
          <a:p>
            <a:pPr lvl="1"/>
            <a:r>
              <a:rPr lang="ru-RU" sz="2400" dirty="0"/>
              <a:t>Найди </a:t>
            </a:r>
            <a:r>
              <a:rPr lang="ru-RU" sz="2400" dirty="0" smtClean="0"/>
              <a:t>художественные </a:t>
            </a:r>
            <a:r>
              <a:rPr lang="ru-RU" sz="2400" dirty="0"/>
              <a:t>средства выразительности (есть ли повторы, противопоставления, предложения по </a:t>
            </a:r>
            <a:r>
              <a:rPr lang="ru-RU" sz="2400" dirty="0" smtClean="0"/>
              <a:t>цели и интонации, </a:t>
            </a:r>
            <a:r>
              <a:rPr lang="ru-RU" sz="2400" dirty="0"/>
              <a:t>сравнения, </a:t>
            </a:r>
            <a:r>
              <a:rPr lang="ru-RU" sz="2400" dirty="0" smtClean="0"/>
              <a:t>найди </a:t>
            </a:r>
            <a:r>
              <a:rPr lang="ru-RU" sz="2400" dirty="0"/>
              <a:t>слова в переносном значении - метафора, эпитет, олицетворение).</a:t>
            </a:r>
            <a:endParaRPr lang="ru-RU" sz="2000" dirty="0"/>
          </a:p>
          <a:p>
            <a:pPr lvl="1"/>
            <a:r>
              <a:rPr lang="ru-RU" sz="2400" dirty="0"/>
              <a:t>О чём  хочет рассказать автор (идея)? О чём хочет предупредить? Главная мысль поэтического </a:t>
            </a:r>
            <a:r>
              <a:rPr lang="ru-RU" sz="2400" dirty="0" smtClean="0"/>
              <a:t>стихотворения?</a:t>
            </a:r>
            <a:endParaRPr lang="ru-RU" sz="2000" dirty="0"/>
          </a:p>
          <a:p>
            <a:pPr lvl="1"/>
            <a:r>
              <a:rPr lang="ru-RU" sz="2400" dirty="0"/>
              <a:t>Прочти стихотворение ещё раз, но выразительно!</a:t>
            </a:r>
            <a:endParaRPr lang="ru-RU" sz="2000" dirty="0"/>
          </a:p>
          <a:p>
            <a:pPr lvl="1"/>
            <a:r>
              <a:rPr lang="ru-RU" sz="2400" dirty="0" smtClean="0"/>
              <a:t>Перескажи </a:t>
            </a:r>
            <a:r>
              <a:rPr lang="ru-RU" sz="2400" dirty="0"/>
              <a:t>содержание </a:t>
            </a:r>
            <a:r>
              <a:rPr lang="ru-RU" sz="2400" dirty="0" smtClean="0"/>
              <a:t>стихотворения. </a:t>
            </a:r>
            <a:r>
              <a:rPr lang="ru-RU" sz="2000" dirty="0" smtClean="0"/>
              <a:t>(</a:t>
            </a:r>
            <a:r>
              <a:rPr lang="ru-RU" dirty="0" smtClean="0"/>
              <a:t>Подбери </a:t>
            </a:r>
            <a:r>
              <a:rPr lang="ru-RU" dirty="0"/>
              <a:t>иллюстрацию  к стихотворению или «нарисуй» словами то, о чём рассказывает </a:t>
            </a:r>
            <a:r>
              <a:rPr lang="ru-RU" dirty="0" smtClean="0"/>
              <a:t>автор).</a:t>
            </a:r>
            <a:endParaRPr lang="ru-RU" sz="2000" dirty="0"/>
          </a:p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/>
              <a:t>Анализ стихотворения в 5 классе.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1164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132855"/>
            <a:ext cx="8136903" cy="3993307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/>
              <a:t>1</a:t>
            </a:r>
            <a:r>
              <a:rPr lang="ru-RU" sz="2600" dirty="0"/>
              <a:t>. Прочитайте внимательно стихотворение, определяя правильное ударение в словах.</a:t>
            </a:r>
          </a:p>
          <a:p>
            <a:r>
              <a:rPr lang="ru-RU" sz="2600" dirty="0"/>
              <a:t>2. Отметьте непонятные слова и найдите необходимые разъяснения в толковом словаре.</a:t>
            </a:r>
          </a:p>
          <a:p>
            <a:r>
              <a:rPr lang="ru-RU" sz="2600" dirty="0"/>
              <a:t>3. Какова тема стихотворения? О чём оно?.</a:t>
            </a:r>
          </a:p>
          <a:p>
            <a:r>
              <a:rPr lang="ru-RU" sz="2600" dirty="0"/>
              <a:t>4. Найдите средства художественной выразительности (метафоры, эпитеты, олицетворения, сравнения и т.д.) Запишите.</a:t>
            </a:r>
          </a:p>
          <a:p>
            <a:r>
              <a:rPr lang="ru-RU" sz="2600" dirty="0"/>
              <a:t>5. Определите размер стихотворения (двусложный: ямб, хорей; трёхсложный: анапест, амфибрахий, дактиль), рифму (парная, кольцевая, перекрёстная)</a:t>
            </a:r>
          </a:p>
          <a:p>
            <a:r>
              <a:rPr lang="ru-RU" sz="2600" dirty="0"/>
              <a:t>6. Определите основную мысль стихотворения (идею). Запишите</a:t>
            </a:r>
            <a:r>
              <a:rPr lang="ru-RU" sz="2600" dirty="0" smtClean="0"/>
              <a:t>.</a:t>
            </a:r>
          </a:p>
          <a:p>
            <a:r>
              <a:rPr lang="ru-RU" sz="2600" dirty="0" smtClean="0"/>
              <a:t>7. Составьте вопросы по тексту.</a:t>
            </a:r>
            <a:endParaRPr lang="ru-RU" sz="2600" dirty="0"/>
          </a:p>
          <a:p>
            <a:r>
              <a:rPr lang="ru-RU" sz="2600" dirty="0" smtClean="0"/>
              <a:t>8. </a:t>
            </a:r>
            <a:r>
              <a:rPr lang="ru-RU" sz="2600" dirty="0"/>
              <a:t>Прочтите вслух выразительно стихотворение перед всем классом (чтеца группа выбирает сама).</a:t>
            </a:r>
          </a:p>
          <a:p>
            <a:r>
              <a:rPr lang="ru-RU" sz="2600" dirty="0"/>
              <a:t>9</a:t>
            </a:r>
            <a:r>
              <a:rPr lang="ru-RU" sz="2600" dirty="0" smtClean="0"/>
              <a:t>. </a:t>
            </a:r>
            <a:r>
              <a:rPr lang="ru-RU" sz="2600" dirty="0"/>
              <a:t>Ответьте на вопросы группы-соседки, опираясь на свои записи (если нужно!).</a:t>
            </a:r>
          </a:p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u="sng" dirty="0"/>
              <a:t>Анализ лирического произведения в 6 классе.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691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052736"/>
            <a:ext cx="8280919" cy="511256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900" u="sng" dirty="0" smtClean="0"/>
              <a:t>1. Название </a:t>
            </a:r>
            <a:r>
              <a:rPr lang="ru-RU" sz="2900" u="sng" dirty="0"/>
              <a:t>стихотворения, автор, год издания.</a:t>
            </a:r>
            <a:endParaRPr lang="ru-RU" sz="2900" dirty="0"/>
          </a:p>
          <a:p>
            <a:r>
              <a:rPr lang="ru-RU" sz="2900" dirty="0"/>
              <a:t>(Например: «Стихотворение «</a:t>
            </a:r>
            <a:r>
              <a:rPr lang="ru-RU" sz="2900" dirty="0" smtClean="0"/>
              <a:t>Парус» </a:t>
            </a:r>
            <a:r>
              <a:rPr lang="ru-RU" sz="2900" dirty="0"/>
              <a:t>Михаила Юрьевича Лермонтова было </a:t>
            </a:r>
            <a:r>
              <a:rPr lang="ru-RU" sz="2900" dirty="0" smtClean="0"/>
              <a:t>написано (</a:t>
            </a:r>
            <a:r>
              <a:rPr lang="ru-RU" sz="2900" dirty="0"/>
              <a:t>создано) </a:t>
            </a:r>
            <a:r>
              <a:rPr lang="ru-RU" sz="2900" dirty="0" smtClean="0"/>
              <a:t> </a:t>
            </a:r>
            <a:r>
              <a:rPr lang="ru-RU" sz="2900" dirty="0"/>
              <a:t>поэтом </a:t>
            </a:r>
            <a:r>
              <a:rPr lang="ru-RU" sz="2900" dirty="0" smtClean="0"/>
              <a:t>в </a:t>
            </a:r>
            <a:r>
              <a:rPr lang="ru-RU" sz="2900" dirty="0"/>
              <a:t>183.. году</a:t>
            </a:r>
            <a:r>
              <a:rPr lang="ru-RU" sz="2900" dirty="0" smtClean="0"/>
              <a:t>».)</a:t>
            </a:r>
          </a:p>
          <a:p>
            <a:endParaRPr lang="ru-RU" sz="2900" dirty="0" smtClean="0"/>
          </a:p>
          <a:p>
            <a:endParaRPr lang="ru-RU" sz="2900" dirty="0"/>
          </a:p>
          <a:p>
            <a:pPr lvl="0"/>
            <a:r>
              <a:rPr lang="ru-RU" sz="2900" u="sng" dirty="0" smtClean="0"/>
              <a:t>2. Поговорим  </a:t>
            </a:r>
            <a:r>
              <a:rPr lang="ru-RU" sz="2900" u="sng" dirty="0"/>
              <a:t>о названии и свяжем с содержанием.</a:t>
            </a:r>
            <a:endParaRPr lang="ru-RU" sz="2900" dirty="0"/>
          </a:p>
          <a:p>
            <a:pPr lvl="0"/>
            <a:r>
              <a:rPr lang="ru-RU" sz="2900" u="sng" dirty="0" smtClean="0"/>
              <a:t>3. Художественный </a:t>
            </a:r>
            <a:r>
              <a:rPr lang="ru-RU" sz="2900" u="sng" dirty="0"/>
              <a:t>образ</a:t>
            </a:r>
            <a:r>
              <a:rPr lang="ru-RU" sz="2900" u="sng" dirty="0" smtClean="0"/>
              <a:t>?</a:t>
            </a:r>
            <a:r>
              <a:rPr lang="ru-RU" sz="2900" dirty="0"/>
              <a:t> </a:t>
            </a:r>
            <a:r>
              <a:rPr lang="ru-RU" sz="2900" dirty="0" smtClean="0"/>
              <a:t> </a:t>
            </a:r>
            <a:r>
              <a:rPr lang="ru-RU" sz="2900" dirty="0"/>
              <a:t>(Человек? Предмет? Понятие? Чувство?)</a:t>
            </a:r>
          </a:p>
          <a:p>
            <a:r>
              <a:rPr lang="ru-RU" sz="2900" dirty="0"/>
              <a:t>- Как автор относится к образу? (Обратите внимание на лексику)</a:t>
            </a:r>
          </a:p>
          <a:p>
            <a:r>
              <a:rPr lang="ru-RU" sz="2900" dirty="0"/>
              <a:t>- Каково ваше отношение к образу?</a:t>
            </a:r>
          </a:p>
          <a:p>
            <a:r>
              <a:rPr lang="ru-RU" sz="2900" dirty="0"/>
              <a:t>4. </a:t>
            </a:r>
            <a:r>
              <a:rPr lang="ru-RU" sz="2900" u="sng" dirty="0"/>
              <a:t>Изобразительно-выразительные средства (т.е. – средства художественной выразительности</a:t>
            </a:r>
            <a:r>
              <a:rPr lang="ru-RU" sz="2900" u="sng" dirty="0" smtClean="0"/>
              <a:t>).</a:t>
            </a:r>
            <a:r>
              <a:rPr lang="ru-RU" sz="2900" dirty="0"/>
              <a:t> </a:t>
            </a:r>
            <a:r>
              <a:rPr lang="ru-RU" sz="2900" dirty="0" smtClean="0"/>
              <a:t>Найти</a:t>
            </a:r>
            <a:r>
              <a:rPr lang="ru-RU" sz="2900" dirty="0"/>
              <a:t>: эпитет, метафора, олицетворение, инверсию, антитезу, сравнение, гиперболу, гротеск; аллитерацию, ассонанс, эпифору, анафору и т.д. Воспользуйтесь таблицей</a:t>
            </a:r>
            <a:r>
              <a:rPr lang="ru-RU" sz="2900" dirty="0" smtClean="0"/>
              <a:t>!</a:t>
            </a:r>
            <a:r>
              <a:rPr lang="ru-RU" sz="2900" dirty="0"/>
              <a:t> </a:t>
            </a:r>
          </a:p>
          <a:p>
            <a:pPr lvl="0"/>
            <a:r>
              <a:rPr lang="ru-RU" sz="2900" u="sng" dirty="0" smtClean="0"/>
              <a:t>5. Ритмико-интонационная </a:t>
            </a:r>
            <a:r>
              <a:rPr lang="ru-RU" sz="2900" u="sng" dirty="0"/>
              <a:t>организация стихотворения</a:t>
            </a:r>
            <a:r>
              <a:rPr lang="ru-RU" sz="2900" dirty="0"/>
              <a:t> (ритм, повтор, перенос, повышение и понижение тона, пауза, двусложные и трёхсложные размеры стиха, строфа, четверостишие).</a:t>
            </a:r>
          </a:p>
          <a:p>
            <a:pPr lvl="0"/>
            <a:r>
              <a:rPr lang="ru-RU" sz="2900" u="sng" dirty="0" smtClean="0"/>
              <a:t>6. </a:t>
            </a:r>
            <a:r>
              <a:rPr lang="ru-RU" sz="2900" u="sng" dirty="0" err="1" smtClean="0"/>
              <a:t>Микротема</a:t>
            </a:r>
            <a:r>
              <a:rPr lang="ru-RU" sz="2900" u="sng" dirty="0" smtClean="0"/>
              <a:t> </a:t>
            </a:r>
            <a:r>
              <a:rPr lang="ru-RU" sz="2900" u="sng" dirty="0"/>
              <a:t>каждой строфы. Определить тему всего стихотворения. Определить идею (стихотворными строчками или своими словами).</a:t>
            </a:r>
            <a:endParaRPr lang="ru-RU" sz="2900" dirty="0"/>
          </a:p>
          <a:p>
            <a:pPr lvl="0"/>
            <a:r>
              <a:rPr lang="ru-RU" sz="2900" i="1" u="sng" dirty="0" smtClean="0"/>
              <a:t>7. Выразительное </a:t>
            </a:r>
            <a:r>
              <a:rPr lang="ru-RU" sz="2900" i="1" u="sng" dirty="0"/>
              <a:t>чтение стихотворения!</a:t>
            </a:r>
            <a:endParaRPr lang="ru-RU" sz="2900" dirty="0"/>
          </a:p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56263" cy="1054250"/>
          </a:xfrm>
        </p:spPr>
        <p:txBody>
          <a:bodyPr/>
          <a:lstStyle/>
          <a:p>
            <a:r>
              <a:rPr lang="ru-RU" sz="2400" b="1" i="1" dirty="0"/>
              <a:t>Анализ лирического произведения в 7 классе.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5611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i="1" dirty="0" smtClean="0"/>
              <a:t>Прочтите стихотворение и дайте краткий письменный анализ по плану:</a:t>
            </a:r>
            <a:endParaRPr lang="ru-RU" dirty="0" smtClean="0"/>
          </a:p>
          <a:p>
            <a:pPr lvl="0"/>
            <a:r>
              <a:rPr lang="ru-RU" dirty="0" smtClean="0"/>
              <a:t>- </a:t>
            </a:r>
            <a:r>
              <a:rPr lang="ru-RU" dirty="0"/>
              <a:t>сформулируйте кратко ваше впечатление от этого стихотворения </a:t>
            </a:r>
          </a:p>
          <a:p>
            <a:pPr lvl="0"/>
            <a:r>
              <a:rPr lang="ru-RU" dirty="0"/>
              <a:t>- отметьте литературные приёмы: олицетворения, эпитеты, сравнения, метафоры</a:t>
            </a:r>
            <a:r>
              <a:rPr lang="ru-RU" dirty="0" smtClean="0"/>
              <a:t>; объясните их использование;</a:t>
            </a:r>
            <a:endParaRPr lang="ru-RU" dirty="0"/>
          </a:p>
          <a:p>
            <a:pPr lvl="0"/>
            <a:r>
              <a:rPr lang="ru-RU" dirty="0"/>
              <a:t>- отметьте особенности лексики: есть ли в стихотворении устаревшие слова, неологизмы, диалектизмы и т.д.;</a:t>
            </a:r>
          </a:p>
          <a:p>
            <a:pPr lvl="0"/>
            <a:r>
              <a:rPr lang="ru-RU" dirty="0"/>
              <a:t>- определите размер (ямб, хорей; дактиль, амфибрахий, анапест);</a:t>
            </a:r>
          </a:p>
          <a:p>
            <a:pPr lvl="0"/>
            <a:r>
              <a:rPr lang="ru-RU" dirty="0"/>
              <a:t> </a:t>
            </a:r>
            <a:r>
              <a:rPr lang="ru-RU" dirty="0" smtClean="0"/>
              <a:t>- постройте </a:t>
            </a:r>
            <a:r>
              <a:rPr lang="ru-RU" dirty="0"/>
              <a:t>схему рифмовки или определите тип рифмы (кольцевая, парная, перекрёстная);</a:t>
            </a:r>
          </a:p>
          <a:p>
            <a:pPr lvl="0"/>
            <a:r>
              <a:rPr lang="ru-RU" dirty="0"/>
              <a:t> - сформулируйте главную мысль (идею) стихотворения;</a:t>
            </a:r>
          </a:p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Анализ </a:t>
            </a:r>
            <a:r>
              <a:rPr lang="ru-RU" sz="2400" b="1" dirty="0" smtClean="0"/>
              <a:t>лирического произведения </a:t>
            </a:r>
            <a:r>
              <a:rPr lang="ru-RU" sz="2400" b="1" dirty="0"/>
              <a:t>в 8 классе.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749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132857"/>
            <a:ext cx="7977208" cy="3993306"/>
          </a:xfrm>
        </p:spPr>
        <p:txBody>
          <a:bodyPr>
            <a:normAutofit fontScale="70000" lnSpcReduction="20000"/>
          </a:bodyPr>
          <a:lstStyle/>
          <a:p>
            <a:r>
              <a:rPr lang="ru-RU" sz="2500" dirty="0" smtClean="0"/>
              <a:t>1</a:t>
            </a:r>
            <a:r>
              <a:rPr lang="ru-RU" sz="2500" dirty="0"/>
              <a:t>. История создания </a:t>
            </a:r>
            <a:r>
              <a:rPr lang="ru-RU" sz="2500" dirty="0" smtClean="0"/>
              <a:t>произведения: факты </a:t>
            </a:r>
            <a:r>
              <a:rPr lang="ru-RU" sz="2500" dirty="0"/>
              <a:t>из биографии автора, связанные с созданием поэтического </a:t>
            </a:r>
            <a:r>
              <a:rPr lang="ru-RU" sz="2500" dirty="0" smtClean="0"/>
              <a:t>произведения место </a:t>
            </a:r>
            <a:r>
              <a:rPr lang="ru-RU" sz="2500" dirty="0"/>
              <a:t>произведения в творчестве </a:t>
            </a:r>
            <a:r>
              <a:rPr lang="ru-RU" sz="2500" dirty="0" smtClean="0"/>
              <a:t>автора. </a:t>
            </a:r>
            <a:r>
              <a:rPr lang="ru-RU" sz="2500" dirty="0"/>
              <a:t>К</a:t>
            </a:r>
            <a:r>
              <a:rPr lang="ru-RU" sz="2500" dirty="0" smtClean="0"/>
              <a:t>ому </a:t>
            </a:r>
            <a:r>
              <a:rPr lang="ru-RU" sz="2500" dirty="0"/>
              <a:t>посвящено стихотворение (прототипы и адресаты произведения)?</a:t>
            </a:r>
          </a:p>
          <a:p>
            <a:r>
              <a:rPr lang="ru-RU" sz="2500" dirty="0"/>
              <a:t>2. Жанр стихотворения. Признаки жанра (жанров).</a:t>
            </a:r>
          </a:p>
          <a:p>
            <a:r>
              <a:rPr lang="ru-RU" sz="2500" dirty="0"/>
              <a:t>3. Название произведения (если есть) и его смысл.</a:t>
            </a:r>
          </a:p>
          <a:p>
            <a:r>
              <a:rPr lang="ru-RU" sz="2500" dirty="0"/>
              <a:t>4. Образ лирического героя. Его близость автору.</a:t>
            </a:r>
          </a:p>
          <a:p>
            <a:r>
              <a:rPr lang="ru-RU" sz="2500" dirty="0"/>
              <a:t>5. Идейно-тематическое </a:t>
            </a:r>
            <a:r>
              <a:rPr lang="ru-RU" sz="2500" dirty="0" smtClean="0"/>
              <a:t>содержание: ведущая тема; идея </a:t>
            </a:r>
            <a:r>
              <a:rPr lang="ru-RU" sz="2500" dirty="0"/>
              <a:t>(основная мысль) </a:t>
            </a:r>
            <a:r>
              <a:rPr lang="ru-RU" sz="2500" dirty="0" smtClean="0"/>
              <a:t>произведения; развитие </a:t>
            </a:r>
            <a:r>
              <a:rPr lang="ru-RU" sz="2500" dirty="0"/>
              <a:t>мысли автора (лирического </a:t>
            </a:r>
            <a:r>
              <a:rPr lang="ru-RU" sz="2500" dirty="0" smtClean="0"/>
              <a:t>героя); эмоциональная </a:t>
            </a:r>
            <a:r>
              <a:rPr lang="ru-RU" sz="2500" dirty="0"/>
              <a:t>окраска (направленность) произведения и способы её передачи</a:t>
            </a:r>
          </a:p>
          <a:p>
            <a:r>
              <a:rPr lang="ru-RU" sz="2500" dirty="0"/>
              <a:t>6. Художественные </a:t>
            </a:r>
            <a:r>
              <a:rPr lang="ru-RU" sz="2500" dirty="0" smtClean="0"/>
              <a:t>особенности: художественные </a:t>
            </a:r>
            <a:r>
              <a:rPr lang="ru-RU" sz="2500" dirty="0"/>
              <a:t>приёмы и их </a:t>
            </a:r>
            <a:r>
              <a:rPr lang="ru-RU" sz="2500" dirty="0" smtClean="0"/>
              <a:t>значение; ключевые </a:t>
            </a:r>
            <a:r>
              <a:rPr lang="ru-RU" sz="2500" dirty="0"/>
              <a:t>слова и образы, связанные с идеей </a:t>
            </a:r>
            <a:r>
              <a:rPr lang="ru-RU" sz="2500" dirty="0" smtClean="0"/>
              <a:t>произведения; приёмы звукописи; наличие/отсутствие </a:t>
            </a:r>
            <a:r>
              <a:rPr lang="ru-RU" sz="2500" dirty="0"/>
              <a:t>деления на </a:t>
            </a:r>
            <a:r>
              <a:rPr lang="ru-RU" sz="2500" dirty="0" smtClean="0"/>
              <a:t>строфы; особенности </a:t>
            </a:r>
            <a:r>
              <a:rPr lang="ru-RU" sz="2500" dirty="0"/>
              <a:t>ритмики стихотворения: стихотворный размер, рифмы, рифмовки и их связь с идейным замыслом автора.</a:t>
            </a:r>
          </a:p>
          <a:p>
            <a:r>
              <a:rPr lang="ru-RU" sz="2500" dirty="0"/>
              <a:t>7. Ваше читательское восприятие произведения.</a:t>
            </a:r>
          </a:p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Анализ </a:t>
            </a:r>
            <a:r>
              <a:rPr lang="ru-RU" sz="2400" b="1" dirty="0" smtClean="0"/>
              <a:t>лирического </a:t>
            </a:r>
            <a:r>
              <a:rPr lang="ru-RU" sz="2400" b="1" dirty="0"/>
              <a:t>произведения </a:t>
            </a:r>
            <a:r>
              <a:rPr lang="ru-RU" sz="2400" b="1" dirty="0" smtClean="0"/>
              <a:t>в 9 классе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1832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Спасибо за внимание!</a:t>
            </a:r>
            <a:endParaRPr lang="ru-RU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0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dirty="0" smtClean="0"/>
              <a:t>«…прочесть</a:t>
            </a:r>
            <a:r>
              <a:rPr lang="ru-RU" sz="2800" i="1" dirty="0"/>
              <a:t>, как следует, произведение лирическое—вовсе не безделица, для этого нужно долго его изучать... нужно разделить искренно с поэтом высокое ощуще­ние, наполнявшее его душу; нужно душой и сердцем почувст­вовать всякое слово его</a:t>
            </a:r>
            <a:r>
              <a:rPr lang="ru-RU" sz="2800" i="1" dirty="0" smtClean="0"/>
              <a:t>»</a:t>
            </a:r>
            <a:r>
              <a:rPr lang="ru-RU" sz="2800" i="1" dirty="0"/>
              <a:t> </a:t>
            </a:r>
            <a:endParaRPr lang="ru-RU" sz="2800" i="1" dirty="0" smtClean="0"/>
          </a:p>
          <a:p>
            <a:pPr algn="r"/>
            <a:r>
              <a:rPr lang="ru-RU" dirty="0" smtClean="0"/>
              <a:t>Н</a:t>
            </a:r>
            <a:r>
              <a:rPr lang="ru-RU" dirty="0"/>
              <a:t>. В. Гоголь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Успех всякого произведения в основном зависит от того, как оно будет воспринято читателем или слушателем при первом знакомстве с </a:t>
            </a:r>
            <a:r>
              <a:rPr lang="ru-RU" dirty="0" smtClean="0"/>
              <a:t>ним.</a:t>
            </a:r>
          </a:p>
          <a:p>
            <a:r>
              <a:rPr lang="ru-RU" dirty="0"/>
              <a:t>Все необходимые для понимания содержания объяснения непонятных слов надо дать перед чтением, а более глубокий разбор произведения </a:t>
            </a:r>
            <a:r>
              <a:rPr lang="ru-RU" dirty="0" err="1"/>
              <a:t>допустИм</a:t>
            </a:r>
            <a:r>
              <a:rPr lang="ru-RU" dirty="0"/>
              <a:t> только после того, как оно полностью станет известно учащимся.</a:t>
            </a:r>
          </a:p>
          <a:p>
            <a:r>
              <a:rPr lang="ru-RU" dirty="0"/>
              <a:t>Желательно после этой работы порекомендовать детям чтение стихотворения про себя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«…душой и сердцем…»</a:t>
            </a:r>
            <a:endParaRPr lang="ru-RU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69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Слово </a:t>
            </a:r>
            <a:r>
              <a:rPr lang="ru-RU" dirty="0"/>
              <a:t>учителя, которое помо­жет </a:t>
            </a:r>
            <a:r>
              <a:rPr lang="ru-RU" dirty="0" smtClean="0"/>
              <a:t>обучающимся </a:t>
            </a:r>
            <a:r>
              <a:rPr lang="ru-RU" dirty="0"/>
              <a:t>ассоциировать произведение с их жизненным опытом и миром их чувств. Слово учителя обычно переходит в беседу </a:t>
            </a:r>
            <a:r>
              <a:rPr lang="ru-RU" dirty="0" smtClean="0"/>
              <a:t>с обучающимися.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«…душой и сердцем…»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33056"/>
            <a:ext cx="3715891" cy="2150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61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1.Эмоциональный </a:t>
            </a:r>
            <a:r>
              <a:rPr lang="ru-RU" dirty="0"/>
              <a:t>уровень. Дети воспринимают стихотворение на слух и высказывают мнение, чем оно им понравилось или не понравилось (тема, тональность, настроение и т.д.). </a:t>
            </a:r>
          </a:p>
          <a:p>
            <a:r>
              <a:rPr lang="ru-RU" dirty="0"/>
              <a:t>2. </a:t>
            </a:r>
            <a:r>
              <a:rPr lang="ru-RU" dirty="0" err="1"/>
              <a:t>Эмоциональный+теоретический</a:t>
            </a:r>
            <a:r>
              <a:rPr lang="ru-RU" dirty="0"/>
              <a:t> уровень. Дети воспринимают стихотворение на слух и высказывают мнение, чем оно им понравилось или не понравилось. Стихотворение анализируется с точки зрения теоретических знаний.</a:t>
            </a:r>
          </a:p>
          <a:p>
            <a:r>
              <a:rPr lang="ru-RU" dirty="0"/>
              <a:t>3. </a:t>
            </a:r>
            <a:r>
              <a:rPr lang="ru-RU" dirty="0" err="1"/>
              <a:t>Эмоциональный+теоретический</a:t>
            </a:r>
            <a:r>
              <a:rPr lang="ru-RU" dirty="0"/>
              <a:t> </a:t>
            </a:r>
            <a:r>
              <a:rPr lang="ru-RU" dirty="0" err="1"/>
              <a:t>уровень+интерпретация</a:t>
            </a:r>
            <a:r>
              <a:rPr lang="ru-RU" dirty="0"/>
              <a:t>. Дети воспринимают стихотворение на слух и высказывают мнение, чем оно им понравилось или не понравилось. Стихотворение анализируется с точки зрения теоретических знаний и интерпретируется обучающимися. Создание стихотворения связывают с биографией автора.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70156"/>
            <a:ext cx="8208912" cy="1054250"/>
          </a:xfrm>
        </p:spPr>
        <p:txBody>
          <a:bodyPr/>
          <a:lstStyle/>
          <a:p>
            <a:r>
              <a:rPr lang="ru-RU" sz="2800" dirty="0" smtClean="0"/>
              <a:t>Условные уровни </a:t>
            </a:r>
            <a:r>
              <a:rPr lang="ru-RU" sz="2800" dirty="0"/>
              <a:t>восприятия лирического произведения, по которым строится работа обучающихся: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18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132857"/>
            <a:ext cx="7745505" cy="399330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Эмоциональный фон </a:t>
            </a:r>
            <a:r>
              <a:rPr lang="ru-RU" dirty="0" smtClean="0"/>
              <a:t>уроков.</a:t>
            </a:r>
          </a:p>
          <a:p>
            <a:r>
              <a:rPr lang="ru-RU" dirty="0" smtClean="0"/>
              <a:t>Эмоционально-эстетическое </a:t>
            </a:r>
            <a:r>
              <a:rPr lang="ru-RU" dirty="0"/>
              <a:t>чтение лирических </a:t>
            </a:r>
            <a:r>
              <a:rPr lang="ru-RU" dirty="0" smtClean="0"/>
              <a:t>произведений.</a:t>
            </a:r>
            <a:endParaRPr lang="ru-RU" dirty="0"/>
          </a:p>
          <a:p>
            <a:r>
              <a:rPr lang="ru-RU" dirty="0" smtClean="0"/>
              <a:t>Использование </a:t>
            </a:r>
            <a:r>
              <a:rPr lang="ru-RU" dirty="0"/>
              <a:t>поисковых задач и проблемных ситуаций в ана­лизе лирики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Метод критического мышления.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Сопоставительный </a:t>
            </a:r>
            <a:r>
              <a:rPr lang="ru-RU" dirty="0"/>
              <a:t>анализ </a:t>
            </a:r>
            <a:r>
              <a:rPr lang="ru-RU" dirty="0" smtClean="0"/>
              <a:t>стихотворений.</a:t>
            </a:r>
          </a:p>
          <a:p>
            <a:r>
              <a:rPr lang="ru-RU" dirty="0" smtClean="0"/>
              <a:t>Информационные технологии.</a:t>
            </a:r>
          </a:p>
          <a:p>
            <a:r>
              <a:rPr lang="ru-RU" dirty="0" smtClean="0"/>
              <a:t>Коллективный способ обучения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Составление киносценария.</a:t>
            </a:r>
            <a:endParaRPr lang="ru-RU" dirty="0" smtClean="0"/>
          </a:p>
          <a:p>
            <a:r>
              <a:rPr lang="ru-RU" dirty="0" smtClean="0"/>
              <a:t>И т.д.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/>
              <a:t>Методы и приёмы изучения лирических произведений</a:t>
            </a:r>
            <a:endParaRPr lang="ru-RU" sz="3600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8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04665"/>
            <a:ext cx="8352927" cy="576063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Задание №1.</a:t>
            </a:r>
          </a:p>
          <a:p>
            <a:pPr marL="0" lvl="0" indent="0">
              <a:buNone/>
            </a:pPr>
            <a:r>
              <a:rPr lang="ru-RU" dirty="0"/>
              <a:t>Годы жизни поэта Сергея Александровича Есенина – 1885 – 1925. Зачатком всей его будущей поэзии считается четверостишие «Там, где капустные грядки…» (1910).. В последний год жизни было написано четверостишие «Снежная равнина, белая луна». 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Сравните эти четверостишия. </a:t>
            </a:r>
            <a:endParaRPr lang="ru-RU" dirty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Там</a:t>
            </a:r>
            <a:r>
              <a:rPr lang="ru-RU" dirty="0"/>
              <a:t>, где капустные грядки </a:t>
            </a:r>
            <a:endParaRPr lang="ru-RU" dirty="0"/>
          </a:p>
          <a:p>
            <a:r>
              <a:rPr lang="ru-RU" dirty="0"/>
              <a:t>Красной водой поливает восход, </a:t>
            </a:r>
            <a:endParaRPr lang="ru-RU" dirty="0"/>
          </a:p>
          <a:p>
            <a:r>
              <a:rPr lang="ru-RU" dirty="0" err="1"/>
              <a:t>Кленёночек</a:t>
            </a:r>
            <a:r>
              <a:rPr lang="ru-RU" dirty="0"/>
              <a:t>  маленький матке </a:t>
            </a:r>
            <a:endParaRPr lang="ru-RU" dirty="0"/>
          </a:p>
          <a:p>
            <a:r>
              <a:rPr lang="ru-RU" dirty="0"/>
              <a:t>Зелёное вымя сосёт.  (1910)</a:t>
            </a:r>
            <a:endParaRPr lang="ru-RU" dirty="0"/>
          </a:p>
          <a:p>
            <a:r>
              <a:rPr lang="ru-RU" dirty="0"/>
              <a:t>__________________________________</a:t>
            </a:r>
            <a:endParaRPr lang="ru-RU" dirty="0"/>
          </a:p>
          <a:p>
            <a:r>
              <a:rPr lang="ru-RU" dirty="0"/>
              <a:t> Снежная равнина, белая луна, </a:t>
            </a:r>
            <a:endParaRPr lang="ru-RU" dirty="0"/>
          </a:p>
          <a:p>
            <a:r>
              <a:rPr lang="ru-RU" dirty="0"/>
              <a:t>Саваном покрыта наша сторона, </a:t>
            </a:r>
            <a:endParaRPr lang="ru-RU" dirty="0"/>
          </a:p>
          <a:p>
            <a:r>
              <a:rPr lang="ru-RU" dirty="0"/>
              <a:t>И берёзы в белом плачут по лесам. </a:t>
            </a:r>
            <a:endParaRPr lang="ru-RU" dirty="0"/>
          </a:p>
          <a:p>
            <a:r>
              <a:rPr lang="ru-RU" dirty="0"/>
              <a:t>Кто погиб здесь? Умер? Уж не я ли сам?  (1925)</a:t>
            </a:r>
            <a:endParaRPr lang="ru-RU" dirty="0"/>
          </a:p>
          <a:p>
            <a:r>
              <a:rPr lang="ru-RU" dirty="0"/>
              <a:t> </a:t>
            </a:r>
            <a:endParaRPr lang="ru-RU" dirty="0"/>
          </a:p>
          <a:p>
            <a:pPr lvl="0"/>
            <a:r>
              <a:rPr lang="ru-RU" dirty="0"/>
              <a:t>На основании выводов, попытайтесь ответить на следующий вопрос: - Что же произошло за эти 15 лет, если в начале творческого пути поэт думал о жизни, а в конце – о смерти.</a:t>
            </a:r>
            <a:endParaRPr lang="ru-RU" dirty="0"/>
          </a:p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02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IV—V классы — многозначность поэтического слова, постоянный эпитет, сравнение, олицетворение в поэзии;</a:t>
            </a:r>
          </a:p>
          <a:p>
            <a:r>
              <a:rPr lang="ru-RU" dirty="0"/>
              <a:t>VI—VII классы — образность поэтической речи, эпитет в широком смысле, метафора; двухсложные размеры стиха;</a:t>
            </a:r>
          </a:p>
          <a:p>
            <a:r>
              <a:rPr lang="ru-RU" dirty="0"/>
              <a:t>VIII класс — поэтическая образность как проявление стиля, представление о романтическом и реалистическом стиле в ли­рике;</a:t>
            </a:r>
          </a:p>
          <a:p>
            <a:r>
              <a:rPr lang="ru-RU" dirty="0"/>
              <a:t>IX класс — поэтический синтаксис, поэтическая интонация, трехсложные размеры стиха;</a:t>
            </a:r>
          </a:p>
          <a:p>
            <a:r>
              <a:rPr lang="ru-RU" dirty="0"/>
              <a:t>Х - XI класс — ритмическая структура стиха, системы стихосложения в русской поэзии, формы выражения авторского сознания лирике (образ автора, лирический герой и т. д.).</a:t>
            </a:r>
          </a:p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Последовательность  изучения теоретико-литературных понятий: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7677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во-первых</a:t>
            </a:r>
            <a:r>
              <a:rPr lang="ru-RU" dirty="0"/>
              <a:t>, чтобы учитель всегда думал об учениках и об их заинтересованности в том или ином методе, приеме, форме анализа; </a:t>
            </a:r>
            <a:endParaRPr lang="ru-RU" dirty="0" smtClean="0"/>
          </a:p>
          <a:p>
            <a:r>
              <a:rPr lang="ru-RU" dirty="0" smtClean="0"/>
              <a:t>во-вторых</a:t>
            </a:r>
            <a:r>
              <a:rPr lang="ru-RU" dirty="0"/>
              <a:t>, необходимо, чтобы методы и приемы соответствовали природе изучаемого поэтического </a:t>
            </a:r>
            <a:r>
              <a:rPr lang="ru-RU" dirty="0" smtClean="0"/>
              <a:t>явления,</a:t>
            </a:r>
          </a:p>
          <a:p>
            <a:r>
              <a:rPr lang="ru-RU" dirty="0" smtClean="0"/>
              <a:t> </a:t>
            </a:r>
            <a:r>
              <a:rPr lang="ru-RU" dirty="0"/>
              <a:t>в-третьих, чтобы они были гибкими, видоизменялись и усложнялись от класса к классу и от произведения к произведению.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24.08.2016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Дружинина В.В. МБОУ - Питлярская СОШ "ОЦ"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Важно, </a:t>
            </a:r>
          </a:p>
        </p:txBody>
      </p:sp>
    </p:spTree>
    <p:extLst>
      <p:ext uri="{BB962C8B-B14F-4D97-AF65-F5344CB8AC3E}">
        <p14:creationId xmlns:p14="http://schemas.microsoft.com/office/powerpoint/2010/main" val="128897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787</TotalTime>
  <Words>1301</Words>
  <Application>Microsoft Office PowerPoint</Application>
  <PresentationFormat>Экран (4:3)</PresentationFormat>
  <Paragraphs>136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Твердый переплет</vt:lpstr>
      <vt:lpstr>Система анализа  лирического  произведения в рамках школьной программы </vt:lpstr>
      <vt:lpstr>Презентация PowerPoint</vt:lpstr>
      <vt:lpstr>«…душой и сердцем…»</vt:lpstr>
      <vt:lpstr>«…душой и сердцем…»</vt:lpstr>
      <vt:lpstr>Условные уровни восприятия лирического произведения, по которым строится работа обучающихся: </vt:lpstr>
      <vt:lpstr>Методы и приёмы изучения лирических произведений</vt:lpstr>
      <vt:lpstr>Презентация PowerPoint</vt:lpstr>
      <vt:lpstr>Последовательность  изучения теоретико-литературных понятий:</vt:lpstr>
      <vt:lpstr>Важно, </vt:lpstr>
      <vt:lpstr>Презентация PowerPoint</vt:lpstr>
      <vt:lpstr>Анализ стихотворения в 5 классе. </vt:lpstr>
      <vt:lpstr>Анализ лирического произведения в 6 классе. </vt:lpstr>
      <vt:lpstr>Анализ лирического произведения в 7 классе. </vt:lpstr>
      <vt:lpstr>Анализ лирического произведения в 8 классе. </vt:lpstr>
      <vt:lpstr>Анализ лирического произведения в 9 классе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анализа  лирического  произведения в рамках школьной программы</dc:title>
  <dc:creator>Вера</dc:creator>
  <cp:lastModifiedBy>Вера</cp:lastModifiedBy>
  <cp:revision>18</cp:revision>
  <dcterms:created xsi:type="dcterms:W3CDTF">2016-08-24T11:16:30Z</dcterms:created>
  <dcterms:modified xsi:type="dcterms:W3CDTF">2016-08-25T13:06:28Z</dcterms:modified>
</cp:coreProperties>
</file>